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305" r:id="rId4"/>
    <p:sldId id="261" r:id="rId5"/>
    <p:sldId id="285" r:id="rId6"/>
    <p:sldId id="282" r:id="rId7"/>
    <p:sldId id="284" r:id="rId8"/>
    <p:sldId id="286" r:id="rId9"/>
    <p:sldId id="309" r:id="rId10"/>
    <p:sldId id="306" r:id="rId11"/>
    <p:sldId id="288" r:id="rId12"/>
    <p:sldId id="290" r:id="rId13"/>
    <p:sldId id="291" r:id="rId14"/>
    <p:sldId id="292" r:id="rId15"/>
    <p:sldId id="293" r:id="rId16"/>
    <p:sldId id="294" r:id="rId17"/>
    <p:sldId id="307" r:id="rId18"/>
    <p:sldId id="295" r:id="rId19"/>
    <p:sldId id="297" r:id="rId20"/>
    <p:sldId id="298" r:id="rId21"/>
    <p:sldId id="299" r:id="rId22"/>
    <p:sldId id="308" r:id="rId23"/>
    <p:sldId id="300" r:id="rId24"/>
    <p:sldId id="301" r:id="rId25"/>
    <p:sldId id="302" r:id="rId26"/>
    <p:sldId id="303" r:id="rId27"/>
    <p:sldId id="304" r:id="rId28"/>
    <p:sldId id="262" r:id="rId29"/>
    <p:sldId id="271" r:id="rId3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37" autoAdjust="0"/>
  </p:normalViewPr>
  <p:slideViewPr>
    <p:cSldViewPr>
      <p:cViewPr>
        <p:scale>
          <a:sx n="100" d="100"/>
          <a:sy n="100" d="100"/>
        </p:scale>
        <p:origin x="-432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507AF-E3FF-499D-A360-B464D04B6946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8471F-3B56-425A-A30D-F0E331E9B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8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8471F-3B56-425A-A30D-F0E331E9BF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5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39248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Заседание комиссии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главе Высокогорского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муниципального района  противодействию коррупции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7920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27 сентября 2013 г.</a:t>
            </a:r>
          </a:p>
        </p:txBody>
      </p:sp>
    </p:spTree>
    <p:extLst>
      <p:ext uri="{BB962C8B-B14F-4D97-AF65-F5344CB8AC3E}">
        <p14:creationId xmlns:p14="http://schemas.microsoft.com/office/powerpoint/2010/main" val="32412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г.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ДЕЯТЕЛЬНОСТЬ ПО РАЗМЕЩЕНИЮ ЗАКАЗОВ НА ПОСТАВКУ ТОВАРОВ, ВЫПОЛНЕНИЕ РАБОТ (ОКАЗАНИЕ УСЛУГ) ДЛЯ ГОСУДАРСТВЕННЫХ И МУНИЦИПАЛЬНЫХ НУЖД</a:t>
            </a:r>
          </a:p>
          <a:p>
            <a:pPr marL="0" lv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экономики исполнительного комитета Высокогорского муниципального района-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Хайрутдинова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г.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антикоррупционного мониторинга в 1 полугодии 2013 года во всех муниципальных образованиях были проведены государственные закупки.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муниципальных районах республики все поданные к участию в государственных закупках заявки были допущены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Аксубаевский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Актанышский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Алексеевский,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Апастовский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Арский,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Атнинский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Бавлинский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Балтасинский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Бугульминский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Кайбицкий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Камско-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Кукморский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Лаишевский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Мамадышский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Менделеевский,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Мензелинский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Новошешминский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Рыбно-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Тетюшский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Черемшанский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602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itchFamily="18" charset="0"/>
              </a:rPr>
              <a:t>Об </a:t>
            </a:r>
            <a:r>
              <a:rPr lang="ru-RU" sz="2200" b="1" dirty="0">
                <a:latin typeface="Times New Roman" panose="02020603050405020304" pitchFamily="18" charset="0"/>
                <a:cs typeface="Times New Roman" pitchFamily="18" charset="0"/>
              </a:rPr>
              <a:t>итогах антикоррупционного мониторинга за 1 полугодие 2013 г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заявок, не допущенных для участия в торгах и других способах размещения заказов на поставки товаров, выполнение работ, оказание услуг для муниципальных нужд, %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369786"/>
          <a:ext cx="8229600" cy="29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" dirty="0">
                        <a:effectLst/>
                      </a:endParaRPr>
                    </a:p>
                    <a:p>
                      <a:pPr indent="-165100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♦ Доля заявок, не допущенных для участия в торгах и других способах размещения заказов на поставки товаров, выполнение работ, оказание услуг для муниципальных нужд, в общем числе поданных заявок.%</a:t>
                      </a:r>
                      <a:endParaRPr lang="ru-RU" sz="8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3352642"/>
            <a:ext cx="78739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96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1"/>
            <a:ext cx="8363272" cy="433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382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г.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ПРЕСТУПЛЕНИЯ КОРРУПЦИОНОЙ НАПРАВЛЕННОСТИ ПО МУНИЦИПАЛЬНЫМ ОБРАЗОВАНИЯМ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БЭП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ПК МО МВД России «Высокогорский»-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Мингазов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Г.Ф.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г.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Лидерами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Татарстане по уровню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преступлений в отчетном периоде являются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Дрожжановский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Тукаевский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 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ММО «Высокогорский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коррупционных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 в 1 полугодии 2013 года по сравнению с аналогичным периодом 2012 года (более чем в 5 раз) зафиксирован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Дрожжановском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Тукаевском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Мензелинском,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Муслюмовском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Пестречинском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Лаишевском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районах,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ММО «Высокогорский».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Аналогичная тенденция наблюдается еще в 11 муниципальных образованиях и ММО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Верхнеуслонский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Нулевые значения»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полугодия 2012 года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преступлений в отчетном периоде преодолели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Лаишевский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Тетюшский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Балтасинский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Агрызский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муниципальные районы.</a:t>
            </a:r>
          </a:p>
          <a:p>
            <a:pPr marL="0" indent="0" algn="just">
              <a:buNone/>
            </a:pP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МВД по РТ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межмунниципальный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«Высокогорский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включает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Атнинский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Высокогорский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районы. ММО «Сабинский -Сабинский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Тюлячинский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муниципальные районы, ММО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Апастовский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Апастовскнй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Кайбишшй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муниципальные районы. ММО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Черемшанский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Черемшанский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Новошешминский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муниципальные районы. ММО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Верхнеуслонский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Верхнеуслонский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Камско-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Устьинскнй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муниципальные районы.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16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64896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 итогах антикоррупционного мониторинга за 1 полугодие 2013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Динамика выявленных должностных преступлений в разрезе муниципальных образований в 1 полугодии 2013 года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36912"/>
            <a:ext cx="8064896" cy="14401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5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г.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ОБРАЩЕНИЯ ГРАЖДАН И ОРГАНИЗАЦИЙ, СОДЕРЖАЩИХ ИНФОРМАЦИЮ О ФАКТАХ КОРРУПЦИИ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Обращения о фактах коррупции в Аппарат Президента РТ и Аппарат Кабинета Министров РТ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35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г.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муниципальных образований в 1 полугодии 2013 года относительно 2012 года появились 10 районов - «новичков», где отмечены случаи обращений на республиканский уровень о фактах коррупции: Арский, Спасский,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Аксубаевский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Актанышский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Бавлинский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Высокогорский,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Елабужский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Кукморский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Муслюмовский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Нурлатский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 наоборот, при наличии случаев обращений о фактах коррупции на республиканский уровень в 2012 году, повторные жалобы отсутствуют в 1 полугодии 2013 года в 9 муниципальных районах: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Альметьевский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Верхнеуслонский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Менделеевский,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Сармановский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Апастовский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Камско-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Тетюшский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Алексеевский.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Балтасинский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Аппарат Президента РТ и Аппарат Кабинета Министров РТ за последние два с половиной года не поступало обращений на должностных лиц следующих муниципальных образований: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Атнинский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Кайбицкий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Сабинский,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Черемшанский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29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г.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обращений граждан в Аппарат Президента РТ и Аппарат Кабинета Министров РТ с жалобами на должностных лиц органов местного самоуправления в 2012 году и 1 полугодии 2013 года,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1744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7621"/>
            <a:ext cx="518091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0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30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928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5148064" y="5589239"/>
            <a:ext cx="1440159" cy="2880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88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4.ПРОФИЛАКТИКА КОРРУПЦИОННЫХ И ИНЫХ ПРАВОНАРУШЕНИЙ В СИСТЕМЕ ГОСУДАРСТВЕННОЙ И МУНИЦИПАЛЬНОЙ СЛУЖБЫ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 по соблюдению требований к служебному поведению государственных гражданских служащих и урегулированию конфликта интересов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59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Повестка заседания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антикоррупционного мониторинга за 1 полугодие 2013 г. (докладывают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Ильдарханова-Балчиклы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Г.И.; Ахметзянов Н.К.;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Хайрутдинова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Ф.Ф.;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Минзянов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Р.Г.)</a:t>
            </a:r>
          </a:p>
          <a:p>
            <a:pPr lvl="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проверки контрольно-счетной палаты Высокогорского муниципального района (докладывает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Ф.К.Мухаметшин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минимизации «бытовой» коррупции» (докладывает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Ильдарханова-Балчиклы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Г.И.)</a:t>
            </a:r>
          </a:p>
          <a:p>
            <a:pPr lvl="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состоянии работы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возникновения конфликта интересов, одной из сторон которого являются лица, замещающие муниципальные должности и мерах по ее совершенствованию (докладывает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Л.Г.Шамгунова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Рассмотрение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заседания Совета при Президенте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РТ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противодействию коррупции от 12.09.2013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докладывает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Ильдарханова-Балчиклы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Г.И.)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 по соблюдению требований к служебному поведению государственных гражданских служащих и урегулированию конфликта интересов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993932"/>
              </p:ext>
            </p:extLst>
          </p:nvPr>
        </p:nvGraphicFramePr>
        <p:xfrm>
          <a:off x="107503" y="1844824"/>
          <a:ext cx="8928992" cy="4588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9393"/>
                <a:gridCol w="1597110"/>
                <a:gridCol w="1368135"/>
                <a:gridCol w="1767177"/>
                <a:gridCol w="1767177"/>
              </a:tblGrid>
              <a:tr h="337680">
                <a:tc rowSpan="2">
                  <a:txBody>
                    <a:bodyPr/>
                    <a:lstStyle/>
                    <a:p>
                      <a:pPr marR="139700" indent="-444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Муниципальные образования </a:t>
                      </a:r>
                      <a:r>
                        <a:rPr lang="ru-RU" sz="1600" dirty="0" smtClean="0">
                          <a:effectLst/>
                        </a:rPr>
                        <a:t>РТ,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сотрудники </a:t>
                      </a:r>
                      <a:r>
                        <a:rPr lang="ru-RU" sz="1600" dirty="0">
                          <a:effectLst/>
                        </a:rPr>
                        <a:t>которых в 1 пол. 2013г. были привлечены к уголовной ответственности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Профилактическая работа в 1</a:t>
                      </a:r>
                      <a:r>
                        <a:rPr lang="ru-RU" sz="1600" cap="small" dirty="0">
                          <a:effectLst/>
                        </a:rPr>
                        <a:t> полугодии</a:t>
                      </a:r>
                      <a:r>
                        <a:rPr lang="ru-RU" sz="1600" dirty="0">
                          <a:effectLst/>
                        </a:rPr>
                        <a:t> 2013г.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Количест­во</a:t>
                      </a:r>
                    </a:p>
                    <a:p>
                      <a:pPr indent="-444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заседаний комиссий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 проверок достовер­ности и полноты сведений о доходах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0" indent="-444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Наличие служебных проверок кадровых служб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профилактических</a:t>
                      </a:r>
                    </a:p>
                    <a:p>
                      <a:pPr indent="-44450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бесед с государстве иными "служащими</a:t>
                      </a:r>
                    </a:p>
                    <a:p>
                      <a:pPr indent="-4445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Бол. – большое,</a:t>
                      </a:r>
                    </a:p>
                    <a:p>
                      <a:pPr marL="88900" indent="-4445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Сред. – среднее,</a:t>
                      </a:r>
                    </a:p>
                    <a:p>
                      <a:pPr indent="-4445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</a:t>
                      </a:r>
                      <a:r>
                        <a:rPr lang="ru-RU" sz="1600" dirty="0" smtClean="0">
                          <a:effectLst/>
                        </a:rPr>
                        <a:t>  Мал</a:t>
                      </a:r>
                      <a:r>
                        <a:rPr lang="ru-RU" sz="1600" dirty="0">
                          <a:effectLst/>
                        </a:rPr>
                        <a:t>.  - малое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402853">
                <a:tc>
                  <a:txBody>
                    <a:bodyPr/>
                    <a:lstStyle/>
                    <a:p>
                      <a:pPr marR="1397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Верхнеуслонский</a:t>
                      </a:r>
                      <a:r>
                        <a:rPr lang="ru-RU" sz="1600" dirty="0">
                          <a:effectLst/>
                        </a:rPr>
                        <a:t> (3 чел.)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Мал.</a:t>
                      </a:r>
                    </a:p>
                  </a:txBody>
                  <a:tcPr marL="0" marR="0" marT="0" marB="0" anchor="ctr"/>
                </a:tc>
              </a:tr>
              <a:tr h="445698">
                <a:tc>
                  <a:txBody>
                    <a:bodyPr/>
                    <a:lstStyle/>
                    <a:p>
                      <a:pPr marR="1397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Буинский (2 чел.)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Мал.</a:t>
                      </a:r>
                    </a:p>
                  </a:txBody>
                  <a:tcPr marL="0" marR="0" marT="0" marB="0" anchor="ctr"/>
                </a:tc>
              </a:tr>
              <a:tr h="337680">
                <a:tc>
                  <a:txBody>
                    <a:bodyPr/>
                    <a:lstStyle/>
                    <a:p>
                      <a:pPr marR="1397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Высокогорский (2 чел.)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Бол.</a:t>
                      </a:r>
                    </a:p>
                  </a:txBody>
                  <a:tcPr marL="0" marR="0" marT="0" marB="0" anchor="ctr"/>
                </a:tc>
              </a:tr>
              <a:tr h="382027">
                <a:tc>
                  <a:txBody>
                    <a:bodyPr/>
                    <a:lstStyle/>
                    <a:p>
                      <a:pPr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Зеленодольский (2 чел.)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Сред.</a:t>
                      </a:r>
                    </a:p>
                  </a:txBody>
                  <a:tcPr marL="0" marR="0" marT="0" marB="0" anchor="ctr"/>
                </a:tc>
              </a:tr>
              <a:tr h="333928">
                <a:tc>
                  <a:txBody>
                    <a:bodyPr/>
                    <a:lstStyle/>
                    <a:p>
                      <a:pPr marR="1397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Пестречинский (2 чел.)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Мал.</a:t>
                      </a:r>
                    </a:p>
                  </a:txBody>
                  <a:tcPr marL="0" marR="0" marT="0" marB="0" anchor="ctr"/>
                </a:tc>
              </a:tr>
              <a:tr h="382027">
                <a:tc>
                  <a:txBody>
                    <a:bodyPr/>
                    <a:lstStyle/>
                    <a:p>
                      <a:pPr marR="1397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Тукаевский (2 чел.)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-444500" algn="ctr" defTabSz="914400" rtl="0" eaLnBrk="1" latinLnBrk="0" hangingPunct="1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Мал.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5013176"/>
            <a:ext cx="8928992" cy="3240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итогах антикоррупционного мониторинга за 1 полугодие 2013 г.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комиссий по соблюдению требований к служебному поведению государственных гражданских служащих и урегулированию конфликта интересов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830998"/>
              </p:ext>
            </p:extLst>
          </p:nvPr>
        </p:nvGraphicFramePr>
        <p:xfrm>
          <a:off x="179511" y="1268750"/>
          <a:ext cx="8712968" cy="5136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510"/>
                <a:gridCol w="1366779"/>
                <a:gridCol w="2386345"/>
                <a:gridCol w="1608481"/>
                <a:gridCol w="2125853"/>
              </a:tblGrid>
              <a:tr h="494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Gulim"/>
                        <a:cs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выявленных нарушений закона «О муниципальной службе» (по данным Прокуратуры РТ)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заседаний комиссий по соблюдению требований к служебному поведению муниципальных</a:t>
                      </a:r>
                    </a:p>
                    <a:p>
                      <a:pPr indent="-444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служащих и урегулированию конфликта интересов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проверок достоверности и полноты сведений о доходах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</a:t>
                      </a:r>
                      <a:r>
                        <a:rPr lang="ru-RU" sz="1200" dirty="0" err="1">
                          <a:effectLst/>
                        </a:rPr>
                        <a:t>профилактичес</a:t>
                      </a:r>
                      <a:r>
                        <a:rPr lang="ru-RU" sz="1200" dirty="0">
                          <a:effectLst/>
                        </a:rPr>
                        <a:t> ких бесед с муниципаль­ными служащими о соблюдении ими законода­тельства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Мамадышский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37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Арский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Бавлинский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84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Бугульминский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Лаишевский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Актанышский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Аксубаевский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Алькеевский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76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Атнинский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Тукаевский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Камско-</a:t>
                      </a:r>
                      <a:r>
                        <a:rPr lang="ru-RU" sz="1200" dirty="0" err="1">
                          <a:effectLst/>
                        </a:rPr>
                        <a:t>Устьинский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Дрожжановский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47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Муслюмовский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Верхнеуслонский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Высокогорский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96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Новошешминский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54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marR="0" indent="-444500" algn="ctr" defTabSz="914400" rtl="0" eaLnBrk="1" fontAlgn="auto" latinLnBrk="0" hangingPunct="1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Алексеевский</a:t>
                      </a:r>
                      <a:endParaRPr lang="ru-RU" sz="1200" dirty="0" smtClean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marR="0" indent="-444500" algn="ctr" defTabSz="914400" rtl="0" eaLnBrk="1" fontAlgn="auto" latinLnBrk="0" hangingPunct="1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14</a:t>
                      </a:r>
                      <a:endParaRPr lang="ru-RU" sz="1200" dirty="0" smtClean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-444500" algn="ctr" defTabSz="914400" rtl="0" eaLnBrk="1" fontAlgn="auto" latinLnBrk="0" hangingPunct="1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200" dirty="0" smtClean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marR="0" indent="-444500" algn="ctr" defTabSz="914400" rtl="0" eaLnBrk="1" fontAlgn="auto" latinLnBrk="0" hangingPunct="1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75</a:t>
                      </a:r>
                      <a:endParaRPr lang="ru-RU" sz="1200" dirty="0" smtClean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marR="0" indent="-444500" algn="ctr" defTabSz="914400" rtl="0" eaLnBrk="1" fontAlgn="auto" latinLnBrk="0" hangingPunct="1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200" dirty="0" smtClean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marR="0" indent="-444500" algn="ctr" defTabSz="914400" rtl="0" eaLnBrk="1" fontAlgn="auto" latinLnBrk="0" hangingPunct="1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</a:rPr>
                        <a:t>Азнакаевский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marR="0" indent="-444500" algn="ctr" defTabSz="914400" rtl="0" eaLnBrk="1" fontAlgn="auto" latinLnBrk="0" hangingPunct="1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13</a:t>
                      </a:r>
                      <a:endParaRPr lang="ru-RU" sz="1200" dirty="0" smtClean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-444500" algn="ctr" defTabSz="914400" rtl="0" eaLnBrk="1" fontAlgn="auto" latinLnBrk="0" hangingPunct="1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marR="0" indent="-444500" algn="ctr" defTabSz="914400" rtl="0" eaLnBrk="1" fontAlgn="auto" latinLnBrk="0" hangingPunct="1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marR="0" indent="-444500" algn="ctr" defTabSz="914400" rtl="0" eaLnBrk="1" fontAlgn="auto" latinLnBrk="0" hangingPunct="1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119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5517232"/>
            <a:ext cx="8712968" cy="21602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итогах антикоррупционного мониторинга за 1 полугодие 2013 г.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комиссий по соблюдению требований к служебному поведению государственных гражданских служащих и урегулированию конфликта интересов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037782"/>
              </p:ext>
            </p:extLst>
          </p:nvPr>
        </p:nvGraphicFramePr>
        <p:xfrm>
          <a:off x="179511" y="1268750"/>
          <a:ext cx="8784977" cy="5194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5638"/>
                <a:gridCol w="1284643"/>
                <a:gridCol w="2499499"/>
                <a:gridCol w="1621775"/>
                <a:gridCol w="2143422"/>
              </a:tblGrid>
              <a:tr h="494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Gulim"/>
                        <a:cs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выявленных нарушений закона «О муниципальной службе» (по данным Прокуратуры РТ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заседаний комиссий по соблюдению требований к служебному поведению муниципальных</a:t>
                      </a:r>
                    </a:p>
                    <a:p>
                      <a:pPr indent="-444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служащих и урегулированию конфликта интересов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проверок достоверности и полноты сведений о доходах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</a:t>
                      </a:r>
                      <a:r>
                        <a:rPr lang="ru-RU" sz="1200" dirty="0" smtClean="0">
                          <a:effectLst/>
                        </a:rPr>
                        <a:t>профилактических </a:t>
                      </a:r>
                      <a:r>
                        <a:rPr lang="ru-RU" sz="1200" dirty="0">
                          <a:effectLst/>
                        </a:rPr>
                        <a:t>бесед с муниципаль­ными служащими о соблюдении ими законода­тельства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Нижнекамский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Нурлатский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160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Ютазинский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Рыбно-</a:t>
                      </a:r>
                    </a:p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Слободский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Елабужский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137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Апастовский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47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19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г. </a:t>
                      </a:r>
                      <a:r>
                        <a:rPr lang="ru-RU" sz="1200" dirty="0" smtClean="0">
                          <a:effectLst/>
                        </a:rPr>
                        <a:t>Набережные</a:t>
                      </a:r>
                    </a:p>
                    <a:p>
                      <a:pPr marL="76200" indent="-444500" algn="l">
                        <a:lnSpc>
                          <a:spcPts val="119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Челны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174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Казань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234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505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Зеленодольский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Тетюшский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Агрызский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Пестречинский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Кайбицкий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Менделеевский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Спасский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Тюлячинский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62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76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  <a:tr h="215212">
                <a:tc>
                  <a:txBody>
                    <a:bodyPr/>
                    <a:lstStyle/>
                    <a:p>
                      <a:pPr marL="76200" indent="-444500" algn="l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Чистопольский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112</a:t>
                      </a:r>
                      <a:endParaRPr lang="ru-RU" sz="12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46</a:t>
                      </a:r>
                      <a:endParaRPr lang="ru-RU" sz="12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6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 итогах антикоррупционного мониторинга за 1 полугодие 2013 г.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Активность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служб муниципальных образований, контролирующих выполнение муниципальными служащими соответствующего законодательства, неодинакова.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периоде профилактические беседы с муниципальными служащими о соблюдении ими законодательства были проведены кадровыми службами по профилактике коррупционных и иных правонарушений во всех муниципальных образованиях, за исключением Сабинского муниципального района.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районах республики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проведенных профилактических бесед в 1 полугодии превысило значение данного показателя за 2012 год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Сармановском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Кукморском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Мензелинском.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Черемшанском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Балтасинском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Арском,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Лаишевском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Актанышском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Тукаевском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Муслюмовском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Верхнеуслонском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Высокогорском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Ютазинском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Апастовском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Чистопольском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образованиях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319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 итогах антикоррупционного мониторинга за 1 полугодие 2013 г.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71975" y="3799681"/>
          <a:ext cx="400050" cy="12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050"/>
              </a:tblGrid>
              <a:tr h="114300">
                <a:tc>
                  <a:txBody>
                    <a:bodyPr/>
                    <a:lstStyle/>
                    <a:p>
                      <a:pPr algn="just">
                        <a:lnSpc>
                          <a:spcPts val="465"/>
                        </a:lnSpc>
                        <a:spcAft>
                          <a:spcPts val="0"/>
                        </a:spcAft>
                      </a:pPr>
                      <a:r>
                        <a:rPr lang="ru-RU" sz="450" spc="-50" dirty="0">
                          <a:effectLst/>
                        </a:rPr>
                        <a:t>V Я </a:t>
                      </a:r>
                      <a:r>
                        <a:rPr lang="en-US" sz="450" spc="-50" dirty="0">
                          <a:effectLst/>
                        </a:rPr>
                        <a:t>s </a:t>
                      </a:r>
                      <a:r>
                        <a:rPr lang="ru-RU" sz="450" spc="-50" dirty="0">
                          <a:effectLst/>
                        </a:rPr>
                        <a:t>= </a:t>
                      </a:r>
                      <a:r>
                        <a:rPr lang="ru-RU" sz="900" dirty="0">
                          <a:effectLst/>
                        </a:rPr>
                        <a:t>=! .= X С</a:t>
                      </a:r>
                      <a:endParaRPr lang="ru-RU" sz="9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52800" y="37353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74437" tIns="1639371" rIns="1031550" bIns="153145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  <a:cs typeface="Times New Roman" pitchFamily="18" charset="0"/>
              </a:rPr>
              <a:t/>
            </a:r>
            <a:b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53336"/>
            <a:ext cx="3049538" cy="37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3" y="5930763"/>
            <a:ext cx="3328721" cy="52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1087"/>
            <a:ext cx="3183860" cy="32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09320"/>
            <a:ext cx="3144472" cy="54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4" y="690436"/>
            <a:ext cx="7550249" cy="525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rot="16200000">
            <a:off x="3333192" y="4041068"/>
            <a:ext cx="2952328" cy="14401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78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 итогах антикоррупционного мониторинга за 1 полугодие 2013 г.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8. АНТИКОРРУПЦИОННАЯ ПРОПАГАНДА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Наибольшую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 отчетном периоде проявили органы местного самоуправления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Зеленодольского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(более 14 публикаций в месяц)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(ежемесячно более 12 статей). Замыкает тройку лидеров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Альметьевский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 (ежемесячно более 9 статей). В среднем от 4 до 6 статей на тему коррупции ежемесячно опубликовано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Азнакаевском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Заинском муниципальных районах.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статей за полугодие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инициировали органы местного самоуправления 26 муниципальных образований: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Агрызского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Аксубаевского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Актанышского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Алексеевского, Арского,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Бавлинского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Высокогорского,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Елабужского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Камско-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Кайбицкого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Кукморского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Лаишевского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Мамадышского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Менделеевского,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Муслюмовского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Новошешминского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Рыбно-Слободского Сабинского,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Сармановского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Спасского,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Тетюшского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Тукаевского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Тюлячинского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Черемшанского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Ютазинского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 и г. Набережные Челны.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63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 итогах антикоррупционного мониторинга за 1 полугодие 2013 г.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Мероприятия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проводимые в муниципальных образованиях в целях формирования антикоррупционного мировоззрения у школьников и студентов в 1 полугодии 2013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полугодии 2013 года во всех муниципальных образованиях республики были проведены мероприятия со школьниками и студентами в целях формирования антикоррупционного мировоззрения.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числу проведенных мероприятий города и районных республики распределены на 3 группы.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 мероприятий проводится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Аксубаевском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Альметьевском,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Высокогорском,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Мамадышском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Пестречинском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Чистопольском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районах 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полугодии 2013 года превышено количество мероприятий 2012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Буинском,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Высокогорском,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Лаишевском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Мамадышском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Мензелинском,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Тетюшском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Черемшанском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районах и г. Казань.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790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000" b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ru-RU" sz="2000" b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Активность </a:t>
            </a:r>
            <a:r>
              <a:rPr lang="ru-RU" altLang="ru-RU" sz="2000" b="1" dirty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антикоррупционной работы органов местного самоуправления Республики Татарстан в 1 полугодии 2013 года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138700"/>
              </p:ext>
            </p:extLst>
          </p:nvPr>
        </p:nvGraphicFramePr>
        <p:xfrm>
          <a:off x="107504" y="1196752"/>
          <a:ext cx="8898883" cy="5184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5858"/>
                <a:gridCol w="2571757"/>
                <a:gridCol w="3101268"/>
              </a:tblGrid>
              <a:tr h="409165">
                <a:tc>
                  <a:txBody>
                    <a:bodyPr/>
                    <a:lstStyle/>
                    <a:p>
                      <a:pPr marL="622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Выше средней</a:t>
                      </a:r>
                      <a:endParaRPr lang="ru-RU" sz="2000" b="1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Средняя</a:t>
                      </a:r>
                      <a:endParaRPr lang="ru-RU" sz="2000" b="1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Ниже средней</a:t>
                      </a:r>
                      <a:endParaRPr lang="ru-RU" sz="2000" b="1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15828">
                <a:tc>
                  <a:txBody>
                    <a:bodyPr/>
                    <a:lstStyle/>
                    <a:p>
                      <a:pPr marL="7239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г. Казань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Апастовский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Спасский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21255">
                <a:tc>
                  <a:txBody>
                    <a:bodyPr/>
                    <a:lstStyle/>
                    <a:p>
                      <a:pPr marL="4191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Камско-</a:t>
                      </a:r>
                      <a:r>
                        <a:rPr lang="ru-RU" sz="1600" dirty="0" err="1">
                          <a:effectLst/>
                        </a:rPr>
                        <a:t>Устьинский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Верхнеуслонский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Черемшанский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15828">
                <a:tc>
                  <a:txBody>
                    <a:bodyPr/>
                    <a:lstStyle/>
                    <a:p>
                      <a:pPr marL="622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Ютазинский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Альметьевский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Бугульминский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15828">
                <a:tc>
                  <a:txBody>
                    <a:bodyPr/>
                    <a:lstStyle/>
                    <a:p>
                      <a:pPr marL="622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Сармановский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Зеленодольский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Пестречинский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21255">
                <a:tc>
                  <a:txBody>
                    <a:bodyPr/>
                    <a:lstStyle/>
                    <a:p>
                      <a:pPr marL="622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Мензелинский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Кукморский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Азнакаевский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07145">
                <a:tc>
                  <a:txBody>
                    <a:bodyPr/>
                    <a:lstStyle/>
                    <a:p>
                      <a:pPr marL="622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Тюлячинский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Заинский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Буинский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15828">
                <a:tc>
                  <a:txBody>
                    <a:bodyPr/>
                    <a:lstStyle/>
                    <a:p>
                      <a:pPr marL="7239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Агрызский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Кайбицкий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Нурлатский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15828">
                <a:tc>
                  <a:txBody>
                    <a:bodyPr/>
                    <a:lstStyle/>
                    <a:p>
                      <a:pPr marL="622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Мамадышский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Чистопольский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Актанышский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15828">
                <a:tc>
                  <a:txBody>
                    <a:bodyPr/>
                    <a:lstStyle/>
                    <a:p>
                      <a:pPr marL="622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Аксубаевский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Дрожжановский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Нижнекамский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21255">
                <a:tc>
                  <a:txBody>
                    <a:bodyPr/>
                    <a:lstStyle/>
                    <a:p>
                      <a:pPr marL="4826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Новошешминский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Муслюмовский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Арский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15828">
                <a:tc>
                  <a:txBody>
                    <a:bodyPr/>
                    <a:lstStyle/>
                    <a:p>
                      <a:pPr marL="4191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г. Набережные Челны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Высокогорский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Алексеевский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15828">
                <a:tc>
                  <a:txBody>
                    <a:bodyPr/>
                    <a:lstStyle/>
                    <a:p>
                      <a:pPr marL="622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Бавлинский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Алькеевский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Тетюшский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21255">
                <a:tc>
                  <a:txBody>
                    <a:bodyPr/>
                    <a:lstStyle/>
                    <a:p>
                      <a:pPr marL="622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Елабужский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Лениногорский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Рыбно-Слободский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21255">
                <a:tc>
                  <a:txBody>
                    <a:bodyPr/>
                    <a:lstStyle/>
                    <a:p>
                      <a:pPr marL="7239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Тукаевский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Менделеевский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Сабинский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  <a:tr h="335364">
                <a:tc>
                  <a:txBody>
                    <a:bodyPr/>
                    <a:lstStyle/>
                    <a:p>
                      <a:pPr marL="6223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Балтасинский</a:t>
                      </a:r>
                      <a:endParaRPr lang="ru-RU" sz="160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Лаишевский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indent="-444500" algn="ctr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Атнинский</a:t>
                      </a:r>
                      <a:endParaRPr lang="ru-RU" sz="16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47864" y="4725144"/>
            <a:ext cx="2520280" cy="30603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25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 наши достижения в экономике невозможны без решительной борьбы с коррупцией. Убежден, от непримиримой и принципиальной позиции каждого гражданина зависят дальнейшие успехи нашей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республики.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Основной упор в этой работе делается на искоренении причин, порождающих коррупцию.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обращения Президента РТ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Р.Н.Минниханова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 татарстанцам в связи с Международным днем борьбы с коррупцией. Казань, 8 декабря, «Татар-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информ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Гузель Ильдарханова\Pictures\korr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5292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итогах антикоррупционного мониторинга за 1 полугодие 2013 г.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Антикоррупционный  мониторинг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в следующих частях: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1.Анализ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фактов способствующих коррупции-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Дошкольное образование,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размещению заказов на поставку товаров, выполнение работ (оказание услуг) для государственных и муниципальных нужд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Преступления коррупционной направленности по муниципальным образованиям Республики  Татарстан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Обращения граждан и организаций, содержащих информацию о фактах коррупции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Обращение о фактах коррупции в Аппарат Президента РТ и Аппарат Кабинета Министров РТ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Обращение о фактах коррупции в органы исполнительной власти и органы местного самоуправления муниципальных образований РТ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Профилактика коррупционных и иных правонарушений в системе государственной и муниципальной службы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Нарушение закона «О муниципальной службе». Профилактическая работа с муниципальными служащими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Антикоррупционная экспертиза нормативных правовых актов и проектов нормативных правовых актов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Мероприятия по контролю за соблюдением бюджетного законодательства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Антикоррупционная пропаганда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Рейтинговая оценка деятельности субъектов антикоррупционной политики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9.1. Органы исполнительной власти Республики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9.2.  Территориальные органы федеральных органов исполнительной власти по Республике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9.3. Органы местного самоуправления муниципальных районов и городских округов Республики Татарстан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031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676456" cy="6480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 итогах антикоррупционного мониторинга за 1 полугодие 2013 г.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социологического исследования 2012 года население Республики Татарстан оценивает эффективность антикоррупционной деятельности органов власти в среднем в 3,6 балла по пятибалльной системе. Жители муниципальных образований республики высказывают различные мнения, оценивая эффективность данной работы от 2,5 до 4,6 баллов.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среднего значения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оценили антикоррупционную деятельность жители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Агрызского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Азнакаевского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Алексеевского,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Алькеевского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Альметьевского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Апастовского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Арского,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Бавлинского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Балтасинского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Бугульминского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Верхнеуслонского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Высокогорского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Зеленодольского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Кукморского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Нижнекамского,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Новошешминского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Рыбно-Слободского,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Тукаевского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Тюлячинского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Чистопольского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Ютазинского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районов.</a:t>
            </a:r>
          </a:p>
          <a:p>
            <a:pPr marL="0" indent="0" algn="just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г.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ДОШКОЛЬНОЕ ОБРАЗОВАНИЕ</a:t>
            </a: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МУ «Отдел образования исполнительного комитета Высокогорского муниципального района»- Ахметзянов Н.К.</a:t>
            </a: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43132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г.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3792061"/>
          <a:ext cx="8229600" cy="14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" dirty="0">
                        <a:effectLst/>
                      </a:endParaRPr>
                    </a:p>
                    <a:p>
                      <a:pPr indent="-165100" algn="ctr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обращений граждан о фактах коррупции в Аппарат Президента РТ и Аппарат Кабинета Министров РТ с 2011г. по 1 полугодие 2013г.</a:t>
                      </a:r>
                      <a:endParaRPr lang="ru-RU" sz="800" dirty="0">
                        <a:effectLst/>
                        <a:latin typeface="Times New Roman"/>
                        <a:ea typeface="Gulim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0" y="836712"/>
            <a:ext cx="81117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504" y="6453336"/>
            <a:ext cx="9014006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Оценка населением эффективности деятельности органов местного самоуправления в части противодействия коррупции (средний балл)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1404664" y="3356992"/>
            <a:ext cx="5184576" cy="14401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г.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89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430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807804" y="3320988"/>
            <a:ext cx="4896544" cy="21602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г.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образованиях с высоким удельным весом дошкольных учреждений, находящихся в аварийном состоянии или требующих капитального ремонта, чаще встречаются низкие оценки удовлетворенности населения качеством дошкольного образования.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доля дошкольных учреждений, находящихся в аварийном состоянии, и низкая удовлетворенность качеством дошкольного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наблюдаются в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Высокогорском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Алькеевском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Чистопольском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районах, городах Набережные Челны и Казань.</a:t>
            </a:r>
          </a:p>
        </p:txBody>
      </p:sp>
    </p:spTree>
    <p:extLst>
      <p:ext uri="{BB962C8B-B14F-4D97-AF65-F5344CB8AC3E}">
        <p14:creationId xmlns:p14="http://schemas.microsoft.com/office/powerpoint/2010/main" val="37970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итогах антикоррупционного мониторинга за 1 полугодие 2013 г.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4" descr="IMG_24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744416" cy="46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Туалет во 2 групп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23" y="1340768"/>
            <a:ext cx="41148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817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1102</Words>
  <Application>Microsoft Office PowerPoint</Application>
  <PresentationFormat>Экран (4:3)</PresentationFormat>
  <Paragraphs>393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Заседание комиссии  при главе Высокогорского  муниципального района  противодействию коррупции</vt:lpstr>
      <vt:lpstr>Повестка заседания</vt:lpstr>
      <vt:lpstr>  Об итогах антикоррупционного мониторинга за 1 полугодие 2013 г.  </vt:lpstr>
      <vt:lpstr> Об итогах антикоррупционного мониторинга за 1 полугодие 2013 г.   </vt:lpstr>
      <vt:lpstr>    Об итогах антикоррупционного мониторинга за 1 полугодие 2013 г.   </vt:lpstr>
      <vt:lpstr>   Об итогах антикоррупционного мониторинга за 1 полугодие 2013 г.   </vt:lpstr>
      <vt:lpstr>  Об итогах антикоррупционного мониторинга за 1 полугодие 2013 г.  </vt:lpstr>
      <vt:lpstr> Об итогах антикоррупционного мониторинга за 1 полугодие 2013 г.  </vt:lpstr>
      <vt:lpstr>    Об итогах антикоррупционного мониторинга за 1 полугодие 2013 г.  </vt:lpstr>
      <vt:lpstr>  Об итогах антикоррупционного мониторинга за 1 полугодие 2013 г.  </vt:lpstr>
      <vt:lpstr> Об итогах антикоррупционного мониторинга за 1 полугодие 2013 г.  </vt:lpstr>
      <vt:lpstr>     Об итогах антикоррупционного мониторинга за 1 полугодие 2013 г.  Доля заявок, не допущенных для участия в торгах и других способах размещения заказов на поставки товаров, выполнение работ, оказание услуг для муниципальных нужд, %   </vt:lpstr>
      <vt:lpstr>    Об итогах антикоррупционного мониторинга за 1 полугодие 2013 г.  </vt:lpstr>
      <vt:lpstr>  Об итогах антикоррупционного мониторинга за 1 полугодие 2013 г.  </vt:lpstr>
      <vt:lpstr>Об итогах антикоррупционного мониторинга за 1 полугодие 2013 г. Динамика выявленных должностных преступлений в разрезе муниципальных образований в 1 полугодии 2013 года</vt:lpstr>
      <vt:lpstr>  Об итогах антикоррупционного мониторинга за 1 полугодие 2013 г.  </vt:lpstr>
      <vt:lpstr> Об итогах антикоррупционного мониторинга за 1 полугодие 2013 г.  </vt:lpstr>
      <vt:lpstr> Об итогах антикоррупционного мониторинга за 1 полугодие 2013 г. Число обращений граждан в Аппарат Президента РТ и Аппарат Кабинета Министров РТ с жалобами на должностных лиц органов местного самоуправления в 2012 году и 1 полугодии 2013 года, единиц </vt:lpstr>
      <vt:lpstr> Об итогах антикоррупционного мониторинга за 1 полугодие 2013 г.  </vt:lpstr>
      <vt:lpstr>   Об итогах антикоррупционного мониторинга за 1 полугодие 2013 г. Деятельность комиссий по соблюдению требований к служебному поведению государственных гражданских служащих и урегулированию конфликта интересов  </vt:lpstr>
      <vt:lpstr>Об итогах антикоррупционного мониторинга за 1 полугодие 2013 г. Деятельность комиссий по соблюдению требований к служебному поведению государственных гражданских служащих и урегулированию конфликта интересов  </vt:lpstr>
      <vt:lpstr>Об итогах антикоррупционного мониторинга за 1 полугодие 2013 г. Деятельность комиссий по соблюдению требований к служебному поведению государственных гражданских служащих и урегулированию конфликта интересов  </vt:lpstr>
      <vt:lpstr>Об итогах антикоррупционного мониторинга за 1 полугодие 2013 г.</vt:lpstr>
      <vt:lpstr>Об итогах антикоррупционного мониторинга за 1 полугодие 2013 г.</vt:lpstr>
      <vt:lpstr>Об итогах антикоррупционного мониторинга за 1 полугодие 2013 г.</vt:lpstr>
      <vt:lpstr>Об итогах антикоррупционного мониторинга за 1 полугодие 2013 г.</vt:lpstr>
      <vt:lpstr>  Активность антикоррупционной работы органов местного самоуправления Республики Татарстан в 1 полугодии 2013 года 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Гузель Ильдарханова</dc:creator>
  <cp:lastModifiedBy>Гузель Ильдарханова</cp:lastModifiedBy>
  <cp:revision>101</cp:revision>
  <cp:lastPrinted>2013-09-26T05:19:33Z</cp:lastPrinted>
  <dcterms:created xsi:type="dcterms:W3CDTF">2012-11-11T12:49:05Z</dcterms:created>
  <dcterms:modified xsi:type="dcterms:W3CDTF">2013-09-27T13:35:52Z</dcterms:modified>
</cp:coreProperties>
</file>